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58" r:id="rId5"/>
  </p:sldIdLst>
  <p:sldSz cx="6858000" cy="9906000" type="A4"/>
  <p:notesSz cx="6873875" cy="10063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>
        <p:scale>
          <a:sx n="86" d="100"/>
          <a:sy n="86" d="100"/>
        </p:scale>
        <p:origin x="-1224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3159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3606" y="0"/>
            <a:ext cx="2978679" cy="503159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r">
              <a:defRPr sz="1200"/>
            </a:lvl1pPr>
          </a:lstStyle>
          <a:p>
            <a:fld id="{BA6F2D2B-814D-40DF-B832-E2FDFEE24288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32013" y="755650"/>
            <a:ext cx="2609850" cy="3773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94" tIns="46447" rIns="92894" bIns="464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4"/>
          </a:xfrm>
          <a:prstGeom prst="rect">
            <a:avLst/>
          </a:prstGeom>
        </p:spPr>
        <p:txBody>
          <a:bodyPr vert="horz" lIns="92894" tIns="46447" rIns="92894" bIns="4644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58259"/>
            <a:ext cx="2978679" cy="503159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3606" y="9558259"/>
            <a:ext cx="2978679" cy="503159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r">
              <a:defRPr sz="1200"/>
            </a:lvl1pPr>
          </a:lstStyle>
          <a:p>
            <a:fld id="{EC6E6473-996F-4848-A214-F86D6C52C7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6473-996F-4848-A214-F86D6C52C7C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0C15-54AD-4B4E-8C4E-7632B8BDDFD4}" type="datetimeFigureOut">
              <a:rPr lang="fr-FR" smtClean="0"/>
              <a:pPr/>
              <a:t>31/05/2011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6D8D-3DD0-4B4B-B318-8A42E9A39D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erobesystems.com/Home/pras-transport-media/anaerobic-transport-medium/as-911%20anaerobic%20transport%20media.jpg?attredirects=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857364" y="7276744"/>
            <a:ext cx="4572033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Enteric</a:t>
            </a:r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 Medium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(Selles):  &lt; 24h T° ambiante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À n’utiliser </a:t>
            </a:r>
            <a:r>
              <a:rPr lang="fr-FR" sz="1200" b="1" i="1" u="sng" dirty="0" smtClean="0">
                <a:solidFill>
                  <a:srgbClr val="FF0000"/>
                </a:solidFill>
              </a:rPr>
              <a:t>que pour la bactériologie des selles et recherche C. difficile</a:t>
            </a:r>
          </a:p>
          <a:p>
            <a:r>
              <a:rPr lang="fr-FR" sz="1200" b="1" i="1" u="sng" dirty="0" smtClean="0">
                <a:solidFill>
                  <a:srgbClr val="FF0000"/>
                </a:solidFill>
              </a:rPr>
              <a:t>ne convient pas pour la recherche de Rota/adénovirus, des parasites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Attention: la </a:t>
            </a:r>
            <a:r>
              <a:rPr lang="fr-FR" sz="1200" i="1" u="sng" dirty="0" smtClean="0">
                <a:solidFill>
                  <a:srgbClr val="FF0000"/>
                </a:solidFill>
              </a:rPr>
              <a:t>coproculture</a:t>
            </a:r>
            <a:r>
              <a:rPr lang="fr-FR" sz="1200" i="1" dirty="0" smtClean="0">
                <a:solidFill>
                  <a:srgbClr val="FF0000"/>
                </a:solidFill>
              </a:rPr>
              <a:t> n’est réalisée que sur selles liquides dans les 3 premiers jours d’hospitalisation</a:t>
            </a:r>
          </a:p>
          <a:p>
            <a:endParaRPr lang="fr-FR" sz="1200" i="1" dirty="0" smtClean="0">
              <a:solidFill>
                <a:srgbClr val="FF0000"/>
              </a:solidFill>
            </a:endParaRPr>
          </a:p>
          <a:p>
            <a:r>
              <a:rPr lang="fr-FR" sz="1200" i="1" dirty="0" smtClean="0"/>
              <a:t>Objectif: coproculture, recherche C. difficile</a:t>
            </a:r>
          </a:p>
          <a:p>
            <a:endParaRPr lang="fr-FR" sz="1200" i="1" dirty="0" smtClean="0"/>
          </a:p>
          <a:p>
            <a:r>
              <a:rPr lang="fr-FR" sz="1200" i="1" dirty="0" smtClean="0"/>
              <a:t>Précautions:</a:t>
            </a:r>
          </a:p>
          <a:p>
            <a:pPr>
              <a:buFontTx/>
              <a:buChar char="-"/>
            </a:pPr>
            <a:r>
              <a:rPr lang="fr-FR" sz="1200" i="1" dirty="0" smtClean="0"/>
              <a:t> Bien remplir jusqu’au trait </a:t>
            </a:r>
            <a:r>
              <a:rPr lang="fr-FR" sz="1050" i="1" dirty="0" smtClean="0">
                <a:solidFill>
                  <a:srgbClr val="FF0000"/>
                </a:solidFill>
              </a:rPr>
              <a:t>(éviter toute selle contaminée avec eau ou urine)</a:t>
            </a:r>
            <a:endParaRPr lang="fr-FR" sz="12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1200" i="1" dirty="0" smtClean="0"/>
              <a:t> Récupérer les parties glaireuses ou sanglantes si présentes</a:t>
            </a:r>
          </a:p>
          <a:p>
            <a:pPr>
              <a:buFontTx/>
              <a:buChar char="-"/>
            </a:pPr>
            <a:r>
              <a:rPr lang="fr-FR" sz="1200" i="1" dirty="0" smtClean="0"/>
              <a:t> Mélanger fermement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57364" y="3698428"/>
            <a:ext cx="4572032" cy="3508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 </a:t>
            </a:r>
            <a:r>
              <a:rPr lang="fr-FR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Vacutainer</a:t>
            </a:r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®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C&amp;S </a:t>
            </a:r>
            <a:r>
              <a:rPr lang="fr-FR" sz="1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Boric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Acid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Kit : &lt; 48h T</a:t>
            </a:r>
            <a:r>
              <a:rPr lang="fr-FR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 </a:t>
            </a:r>
            <a:r>
              <a:rPr lang="fr-FR" sz="11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amb</a:t>
            </a:r>
            <a:r>
              <a:rPr lang="fr-FR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200" i="1" dirty="0" smtClean="0">
                <a:solidFill>
                  <a:srgbClr val="FF0000"/>
                </a:solidFill>
              </a:rPr>
              <a:t>À n’utiliser </a:t>
            </a:r>
            <a:r>
              <a:rPr lang="fr-FR" sz="1200" b="1" i="1" u="sng" dirty="0" smtClean="0">
                <a:solidFill>
                  <a:srgbClr val="FF0000"/>
                </a:solidFill>
              </a:rPr>
              <a:t>que pour la bactériologie des urines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Si la quantité d’urine sera inférieure au trait Min. : 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recueillir l’urine dans un flacon stérile bouchon rouge.</a:t>
            </a:r>
          </a:p>
          <a:p>
            <a:r>
              <a:rPr lang="fr-FR" sz="1200" i="1" dirty="0" smtClean="0"/>
              <a:t>Objectif: ECBU</a:t>
            </a:r>
          </a:p>
          <a:p>
            <a:endParaRPr lang="fr-FR" sz="1200" i="1" dirty="0" smtClean="0"/>
          </a:p>
          <a:p>
            <a:r>
              <a:rPr lang="fr-FR" sz="1200" i="1" dirty="0" smtClean="0"/>
              <a:t>Précautions: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 smtClean="0"/>
              <a:t> Lavage et désinfection au dakin du méat urinaire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/>
              <a:t> </a:t>
            </a:r>
            <a:r>
              <a:rPr lang="fr-FR" sz="1200" i="1" dirty="0" smtClean="0"/>
              <a:t>recueillir à mi-jet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i="1" dirty="0"/>
              <a:t> </a:t>
            </a:r>
            <a:r>
              <a:rPr lang="fr-FR" sz="1200" i="1" dirty="0" smtClean="0"/>
              <a:t>transfert stérile du pot  stérile au tube </a:t>
            </a:r>
            <a:r>
              <a:rPr lang="fr-FR" sz="1200" i="1" dirty="0" err="1" smtClean="0"/>
              <a:t>Vacutainer</a:t>
            </a:r>
            <a:r>
              <a:rPr lang="fr-FR" sz="1200" i="1" dirty="0" smtClean="0"/>
              <a:t> ®</a:t>
            </a:r>
          </a:p>
          <a:p>
            <a:pPr>
              <a:buFontTx/>
              <a:buChar char="-"/>
            </a:pPr>
            <a:endParaRPr lang="fr-FR" sz="1200" i="1" dirty="0" smtClean="0"/>
          </a:p>
          <a:p>
            <a:r>
              <a:rPr lang="fr-FR" sz="1200" i="1" dirty="0" smtClean="0"/>
              <a:t>Cas particuliers:</a:t>
            </a:r>
          </a:p>
          <a:p>
            <a:pPr>
              <a:buFontTx/>
              <a:buChar char="-"/>
            </a:pPr>
            <a:r>
              <a:rPr lang="fr-FR" sz="1200" i="1" dirty="0"/>
              <a:t> </a:t>
            </a:r>
            <a:r>
              <a:rPr lang="fr-FR" sz="1200" i="1" dirty="0" smtClean="0"/>
              <a:t>enfants (&lt; 3 ans): changer de poche toutes les 30 min. même si vide</a:t>
            </a:r>
          </a:p>
          <a:p>
            <a:pPr>
              <a:buFontTx/>
              <a:buChar char="-"/>
            </a:pPr>
            <a:r>
              <a:rPr lang="fr-FR" sz="1200" i="1" dirty="0" smtClean="0"/>
              <a:t> patients sondés: recueillir après changement de sonde si possible</a:t>
            </a:r>
          </a:p>
          <a:p>
            <a:r>
              <a:rPr lang="fr-FR" sz="1200" i="1" dirty="0"/>
              <a:t>	</a:t>
            </a:r>
            <a:r>
              <a:rPr lang="fr-FR" sz="1050" i="1" dirty="0" smtClean="0"/>
              <a:t>* ne jamais prélever dans le sac collecteur</a:t>
            </a:r>
          </a:p>
          <a:p>
            <a:r>
              <a:rPr lang="fr-FR" sz="1050" i="1" dirty="0"/>
              <a:t>	</a:t>
            </a:r>
            <a:r>
              <a:rPr lang="fr-FR" sz="1050" i="1" dirty="0" smtClean="0"/>
              <a:t>* ni déconnecter la sonde du sac</a:t>
            </a:r>
          </a:p>
          <a:p>
            <a:r>
              <a:rPr lang="fr-FR" sz="1050" i="1" dirty="0"/>
              <a:t>	</a:t>
            </a:r>
            <a:r>
              <a:rPr lang="fr-FR" sz="1050" i="1" dirty="0" smtClean="0"/>
              <a:t>* mais ponctionner après désinfection sur le site spécial du 	   dispositif de la sonde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57232" y="166654"/>
            <a:ext cx="528740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Milieux de Transport pour analyse Microbiologique</a:t>
            </a:r>
          </a:p>
          <a:p>
            <a:pPr algn="ctr"/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Version Mai 2011</a:t>
            </a:r>
          </a:p>
          <a:p>
            <a:endParaRPr lang="fr-FR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48958" y="1139892"/>
            <a:ext cx="4572032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Eswab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(écouvillon avec milieu de transport) :  &lt; 24h T° ambiante</a:t>
            </a:r>
          </a:p>
          <a:p>
            <a:r>
              <a:rPr lang="fr-FR" sz="1200" b="1" i="1" dirty="0" smtClean="0">
                <a:solidFill>
                  <a:srgbClr val="FF0000"/>
                </a:solidFill>
              </a:rPr>
              <a:t>Remplace désormais tous les autres écouvillons</a:t>
            </a:r>
          </a:p>
          <a:p>
            <a:r>
              <a:rPr lang="fr-FR" sz="1200" i="1" dirty="0" smtClean="0"/>
              <a:t>Objectif: analyse bactérienne et fongique des pus et sécrétions</a:t>
            </a:r>
          </a:p>
          <a:p>
            <a:r>
              <a:rPr lang="fr-FR" sz="1200" i="1" dirty="0" smtClean="0"/>
              <a:t>									</a:t>
            </a:r>
          </a:p>
          <a:p>
            <a:endParaRPr lang="fr-FR" sz="1200" i="1" dirty="0" smtClean="0"/>
          </a:p>
          <a:p>
            <a:endParaRPr lang="fr-FR" sz="1200" i="1" dirty="0"/>
          </a:p>
          <a:p>
            <a:r>
              <a:rPr lang="fr-FR" sz="1200" i="1" dirty="0" smtClean="0"/>
              <a:t>Précautions:</a:t>
            </a:r>
          </a:p>
          <a:p>
            <a:pPr>
              <a:buFontTx/>
              <a:buChar char="-"/>
            </a:pPr>
            <a:r>
              <a:rPr lang="fr-FR" sz="1200" i="1" dirty="0"/>
              <a:t> recueillir </a:t>
            </a:r>
            <a:r>
              <a:rPr lang="fr-FR" sz="1200" i="1" dirty="0" smtClean="0"/>
              <a:t>significativement les </a:t>
            </a:r>
            <a:r>
              <a:rPr lang="fr-FR" sz="1200" i="1" dirty="0"/>
              <a:t>sécrétions </a:t>
            </a:r>
            <a:r>
              <a:rPr lang="fr-FR" sz="1200" i="1" u="sng" dirty="0"/>
              <a:t>purulentes</a:t>
            </a:r>
            <a:r>
              <a:rPr lang="fr-FR" sz="1200" i="1" dirty="0"/>
              <a:t> </a:t>
            </a:r>
          </a:p>
          <a:p>
            <a:pPr>
              <a:buFontTx/>
              <a:buChar char="-"/>
            </a:pPr>
            <a:r>
              <a:rPr lang="fr-FR" sz="1200" i="1" dirty="0" smtClean="0"/>
              <a:t> ne </a:t>
            </a:r>
            <a:r>
              <a:rPr lang="fr-FR" sz="1200" i="1" dirty="0"/>
              <a:t>pas toucher la partie inférieure au trait rouge de cassure</a:t>
            </a:r>
          </a:p>
          <a:p>
            <a:endParaRPr lang="fr-FR" i="1" dirty="0" smtClean="0"/>
          </a:p>
        </p:txBody>
      </p:sp>
      <p:grpSp>
        <p:nvGrpSpPr>
          <p:cNvPr id="25" name="Groupe 24"/>
          <p:cNvGrpSpPr/>
          <p:nvPr/>
        </p:nvGrpSpPr>
        <p:grpSpPr>
          <a:xfrm>
            <a:off x="5523394" y="3778057"/>
            <a:ext cx="901798" cy="2278897"/>
            <a:chOff x="5469606" y="4024306"/>
            <a:chExt cx="901798" cy="2278897"/>
          </a:xfrm>
        </p:grpSpPr>
        <p:pic>
          <p:nvPicPr>
            <p:cNvPr id="1027" name="Picture 3" descr="F2B01C9C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10071" t="21701" r="7765" b="58736"/>
            <a:stretch>
              <a:fillRect/>
            </a:stretch>
          </p:blipFill>
          <p:spPr bwMode="auto">
            <a:xfrm rot="-5400000">
              <a:off x="4777184" y="4716728"/>
              <a:ext cx="2278897" cy="89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 descr="F2B01C9C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90003" t="21701" r="3098" b="58736"/>
            <a:stretch>
              <a:fillRect/>
            </a:stretch>
          </p:blipFill>
          <p:spPr bwMode="auto">
            <a:xfrm rot="16200000">
              <a:off x="5828706" y="3672952"/>
              <a:ext cx="191344" cy="89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" descr="http://www.uniklinik-duesseldorf.de/img/ejbimage/Eswab2%20Kopie.gif?id=14588&amp;typ=s"/>
          <p:cNvPicPr>
            <a:picLocks noChangeAspect="1" noChangeArrowheads="1"/>
          </p:cNvPicPr>
          <p:nvPr/>
        </p:nvPicPr>
        <p:blipFill>
          <a:blip r:embed="rId3"/>
          <a:srcRect l="29380" r="55931"/>
          <a:stretch>
            <a:fillRect/>
          </a:stretch>
        </p:blipFill>
        <p:spPr bwMode="auto">
          <a:xfrm>
            <a:off x="428604" y="1023910"/>
            <a:ext cx="428628" cy="291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364941H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42" y="4881562"/>
            <a:ext cx="1311983" cy="153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Labo\Local Settings\Temp\Urine_CS_36495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4468364"/>
            <a:ext cx="463380" cy="21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/>
          <p:cNvPicPr/>
          <p:nvPr/>
        </p:nvPicPr>
        <p:blipFill>
          <a:blip r:embed="rId6"/>
          <a:srcRect l="18017" t="19628" r="69752" b="20868"/>
          <a:stretch>
            <a:fillRect/>
          </a:stretch>
        </p:blipFill>
        <p:spPr bwMode="auto">
          <a:xfrm>
            <a:off x="636632" y="1166786"/>
            <a:ext cx="70485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/>
          <p:cNvPicPr/>
          <p:nvPr/>
        </p:nvPicPr>
        <p:blipFill>
          <a:blip r:embed="rId7" cstate="print"/>
          <a:srcRect l="3636" t="32231" r="2645" b="47728"/>
          <a:stretch>
            <a:fillRect/>
          </a:stretch>
        </p:blipFill>
        <p:spPr bwMode="auto">
          <a:xfrm>
            <a:off x="2214554" y="1881166"/>
            <a:ext cx="378621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0" descr="C:\Documents and Settings\Labo\Local Settings\Temp\ATS_ETM_300_update-1.JPG"/>
          <p:cNvPicPr>
            <a:picLocks noChangeAspect="1" noChangeArrowheads="1"/>
          </p:cNvPicPr>
          <p:nvPr/>
        </p:nvPicPr>
        <p:blipFill>
          <a:blip r:embed="rId8" cstate="print"/>
          <a:srcRect l="32235" t="17900" r="31232" b="12291"/>
          <a:stretch>
            <a:fillRect/>
          </a:stretch>
        </p:blipFill>
        <p:spPr bwMode="auto">
          <a:xfrm>
            <a:off x="500042" y="7381892"/>
            <a:ext cx="93418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ms.bd.com/resource.aspx?IDX=179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666852"/>
            <a:ext cx="427038" cy="137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cms.bd.com/resource.aspx?IDX=17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80968"/>
            <a:ext cx="427038" cy="131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cms.bd.com/resource.aspx?IDX=179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3095612"/>
            <a:ext cx="419100" cy="138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285860" y="1378841"/>
            <a:ext cx="442915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100" i="1" dirty="0" smtClean="0"/>
              <a:t>Fermer la porte, masque chirurgical, lavage+désinfection mains, gants non stériles</a:t>
            </a:r>
            <a:endParaRPr lang="fr-FR" sz="1100" i="1" dirty="0" smtClean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100" i="1" dirty="0" smtClean="0">
                <a:solidFill>
                  <a:schemeClr val="dk1"/>
                </a:solidFill>
              </a:rPr>
              <a:t>Préparer </a:t>
            </a:r>
            <a:r>
              <a:rPr lang="fr-FR" sz="1100" i="1" dirty="0">
                <a:solidFill>
                  <a:schemeClr val="dk1"/>
                </a:solidFill>
              </a:rPr>
              <a:t>le patient (protocole </a:t>
            </a:r>
            <a:r>
              <a:rPr lang="fr-FR" sz="1100" i="1" dirty="0" smtClean="0">
                <a:solidFill>
                  <a:schemeClr val="dk1"/>
                </a:solidFill>
              </a:rPr>
              <a:t>CLIN) </a:t>
            </a:r>
            <a:r>
              <a:rPr lang="fr-FR" sz="1100" b="1" i="1" dirty="0" smtClean="0">
                <a:solidFill>
                  <a:srgbClr val="FF0000"/>
                </a:solidFill>
              </a:rPr>
              <a:t>respecter scrupuleusement la durée de la désinfection</a:t>
            </a:r>
            <a:endParaRPr lang="fr-FR" sz="1100" b="1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100" i="1" dirty="0" smtClean="0">
                <a:solidFill>
                  <a:schemeClr val="dk1"/>
                </a:solidFill>
              </a:rPr>
              <a:t>Retirer </a:t>
            </a:r>
            <a:r>
              <a:rPr lang="fr-FR" sz="1100" i="1" dirty="0">
                <a:solidFill>
                  <a:schemeClr val="dk1"/>
                </a:solidFill>
              </a:rPr>
              <a:t>la capsule de protection du flacon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100" i="1" dirty="0" smtClean="0">
                <a:solidFill>
                  <a:schemeClr val="dk1"/>
                </a:solidFill>
              </a:rPr>
              <a:t>Vérification </a:t>
            </a:r>
            <a:r>
              <a:rPr lang="fr-FR" sz="1100" i="1" dirty="0">
                <a:solidFill>
                  <a:schemeClr val="dk1"/>
                </a:solidFill>
              </a:rPr>
              <a:t>optique</a:t>
            </a:r>
          </a:p>
          <a:p>
            <a:pPr marL="342900" indent="-342900"/>
            <a:r>
              <a:rPr lang="fr-FR" sz="1100" i="1" dirty="0" smtClean="0">
                <a:solidFill>
                  <a:schemeClr val="dk1"/>
                </a:solidFill>
              </a:rPr>
              <a:t>		* De </a:t>
            </a:r>
            <a:r>
              <a:rPr lang="fr-FR" sz="1100" i="1" dirty="0">
                <a:solidFill>
                  <a:schemeClr val="dk1"/>
                </a:solidFill>
              </a:rPr>
              <a:t>la limpidité</a:t>
            </a:r>
          </a:p>
          <a:p>
            <a:pPr marL="342900" indent="-342900"/>
            <a:r>
              <a:rPr lang="fr-FR" sz="1100" i="1" dirty="0" smtClean="0">
                <a:solidFill>
                  <a:schemeClr val="dk1"/>
                </a:solidFill>
              </a:rPr>
              <a:t>		* D’un </a:t>
            </a:r>
            <a:r>
              <a:rPr lang="fr-FR" sz="1100" i="1" dirty="0">
                <a:solidFill>
                  <a:schemeClr val="dk1"/>
                </a:solidFill>
              </a:rPr>
              <a:t>bouchon ni gonflé ni creusé (dépression)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fr-FR" sz="1100" i="1" dirty="0" smtClean="0">
                <a:solidFill>
                  <a:schemeClr val="dk1"/>
                </a:solidFill>
              </a:rPr>
              <a:t>Désinfecter l’opercule des flacons à la Bétadine alcoolique</a:t>
            </a:r>
            <a:endParaRPr lang="fr-FR" sz="1100" i="1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fr-FR" sz="1100" i="1" dirty="0" smtClean="0"/>
              <a:t>Prélever</a:t>
            </a:r>
            <a:r>
              <a:rPr lang="fr-FR" sz="1100" i="1" dirty="0" smtClean="0">
                <a:solidFill>
                  <a:schemeClr val="dk1"/>
                </a:solidFill>
              </a:rPr>
              <a:t> </a:t>
            </a:r>
            <a:r>
              <a:rPr lang="fr-FR" sz="1100" i="1" dirty="0"/>
              <a:t>ASEPTIQUEMENT </a:t>
            </a:r>
            <a:r>
              <a:rPr lang="fr-FR" sz="1100" b="1" i="1" dirty="0">
                <a:solidFill>
                  <a:srgbClr val="FF0000"/>
                </a:solidFill>
              </a:rPr>
              <a:t>8 à 10 </a:t>
            </a:r>
            <a:r>
              <a:rPr lang="fr-FR" sz="1100" b="1" i="1" dirty="0" err="1">
                <a:solidFill>
                  <a:srgbClr val="FF0000"/>
                </a:solidFill>
              </a:rPr>
              <a:t>mL</a:t>
            </a:r>
            <a:r>
              <a:rPr lang="fr-FR" sz="1100" b="1" i="1" dirty="0">
                <a:solidFill>
                  <a:srgbClr val="FF0000"/>
                </a:solidFill>
              </a:rPr>
              <a:t> </a:t>
            </a:r>
            <a:r>
              <a:rPr lang="fr-FR" sz="1100" i="1" dirty="0"/>
              <a:t>(5 </a:t>
            </a:r>
            <a:r>
              <a:rPr lang="fr-FR" sz="1100" i="1" dirty="0" err="1"/>
              <a:t>mL</a:t>
            </a:r>
            <a:r>
              <a:rPr lang="fr-FR" sz="1100" i="1" dirty="0"/>
              <a:t> </a:t>
            </a:r>
            <a:r>
              <a:rPr lang="fr-FR" sz="1100" i="1" dirty="0">
                <a:solidFill>
                  <a:schemeClr val="dk1"/>
                </a:solidFill>
              </a:rPr>
              <a:t>entre deux graduations</a:t>
            </a:r>
            <a:r>
              <a:rPr lang="fr-FR" sz="1100" i="1" dirty="0" smtClean="0">
                <a:solidFill>
                  <a:schemeClr val="dk1"/>
                </a:solidFill>
              </a:rPr>
              <a:t>) en contrôlant visuellement le bon remplissage des flacons.</a:t>
            </a:r>
            <a:endParaRPr lang="fr-FR" sz="1100" i="1" dirty="0">
              <a:solidFill>
                <a:schemeClr val="dk1"/>
              </a:solidFill>
            </a:endParaRPr>
          </a:p>
          <a:p>
            <a:pPr marL="342900" indent="-342900"/>
            <a:endParaRPr lang="fr-FR" sz="1100" i="1" dirty="0">
              <a:solidFill>
                <a:schemeClr val="dk1"/>
              </a:solidFill>
            </a:endParaRPr>
          </a:p>
          <a:p>
            <a:pPr marL="342900" indent="-342900"/>
            <a:r>
              <a:rPr lang="fr-FR" sz="1100" i="1" dirty="0">
                <a:solidFill>
                  <a:srgbClr val="FF0000"/>
                </a:solidFill>
              </a:rPr>
              <a:t>Envoyer le plus rapidement </a:t>
            </a:r>
            <a:r>
              <a:rPr lang="fr-FR" sz="1100" i="1" dirty="0" smtClean="0">
                <a:solidFill>
                  <a:srgbClr val="FF0000"/>
                </a:solidFill>
              </a:rPr>
              <a:t>possible </a:t>
            </a:r>
            <a:r>
              <a:rPr lang="fr-FR" sz="1100" i="1" dirty="0">
                <a:solidFill>
                  <a:srgbClr val="FF0000"/>
                </a:solidFill>
              </a:rPr>
              <a:t>au laboratoire.</a:t>
            </a:r>
          </a:p>
          <a:p>
            <a:pPr marL="342900" indent="-342900"/>
            <a:r>
              <a:rPr lang="fr-FR" sz="1100" i="1" dirty="0" smtClean="0">
                <a:solidFill>
                  <a:srgbClr val="FF0000"/>
                </a:solidFill>
              </a:rPr>
              <a:t>Ne pas conserver à l’étuve.</a:t>
            </a:r>
            <a:endParaRPr lang="fr-FR" sz="1100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60" y="3893306"/>
            <a:ext cx="442915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100" i="1" dirty="0"/>
              <a:t>Flacon bouchon rose = Pédiatrie </a:t>
            </a:r>
            <a:r>
              <a:rPr lang="fr-FR" sz="1100" i="1" dirty="0" smtClean="0"/>
              <a:t>=</a:t>
            </a:r>
          </a:p>
          <a:p>
            <a:r>
              <a:rPr lang="fr-FR" sz="1100" i="1" dirty="0" smtClean="0"/>
              <a:t>Injecter de 0,5 à 5 </a:t>
            </a:r>
            <a:r>
              <a:rPr lang="fr-FR" sz="1100" i="1" dirty="0" err="1" smtClean="0"/>
              <a:t>mL</a:t>
            </a:r>
            <a:r>
              <a:rPr lang="fr-FR" sz="1100" i="1" dirty="0" smtClean="0"/>
              <a:t>. </a:t>
            </a:r>
            <a:r>
              <a:rPr lang="fr-FR" sz="1100" i="1" u="sng" dirty="0" smtClean="0"/>
              <a:t>Idéal = 1 à 3 </a:t>
            </a:r>
            <a:r>
              <a:rPr lang="fr-FR" sz="1100" i="1" u="sng" dirty="0" err="1" smtClean="0"/>
              <a:t>mL</a:t>
            </a:r>
            <a:r>
              <a:rPr lang="fr-FR" sz="1100" i="1" u="sng" dirty="0" smtClean="0"/>
              <a:t>.</a:t>
            </a:r>
            <a:endParaRPr lang="fr-FR" sz="1100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1285860" y="576936"/>
            <a:ext cx="442913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Hémocultures</a:t>
            </a:r>
            <a:endParaRPr lang="fr-FR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b="1" i="1" dirty="0" smtClean="0"/>
              <a:t>Flacons: </a:t>
            </a:r>
            <a:r>
              <a:rPr lang="fr-FR" sz="1200" b="1" dirty="0" smtClean="0"/>
              <a:t>BD BACTEC™ Plus </a:t>
            </a:r>
            <a:r>
              <a:rPr lang="fr-FR" sz="1200" b="1" dirty="0" err="1" smtClean="0"/>
              <a:t>Aerobic</a:t>
            </a:r>
            <a:r>
              <a:rPr lang="fr-FR" sz="1200" b="1" dirty="0" smtClean="0"/>
              <a:t>/F, BD BACTEC™ </a:t>
            </a:r>
            <a:r>
              <a:rPr lang="fr-FR" sz="1200" b="1" dirty="0" err="1" smtClean="0"/>
              <a:t>Lytic</a:t>
            </a:r>
            <a:r>
              <a:rPr lang="fr-FR" sz="1200" b="1" dirty="0" smtClean="0"/>
              <a:t>/10 </a:t>
            </a:r>
            <a:r>
              <a:rPr lang="fr-FR" sz="1200" b="1" dirty="0" err="1" smtClean="0"/>
              <a:t>Anaerobic</a:t>
            </a:r>
            <a:r>
              <a:rPr lang="fr-FR" sz="1200" b="1" dirty="0" smtClean="0"/>
              <a:t>/F , BD BACTEC™ </a:t>
            </a:r>
            <a:r>
              <a:rPr lang="fr-FR" sz="1200" b="1" dirty="0" err="1" smtClean="0"/>
              <a:t>Peds</a:t>
            </a:r>
            <a:r>
              <a:rPr lang="fr-FR" sz="1200" b="1" dirty="0" smtClean="0"/>
              <a:t> Plus/F . 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19466" name="Picture 10" descr="http://www.azurmedical.fr/professionnels/files/produit_famille/images/normal/626_flacon_urine_p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4" y="5095876"/>
            <a:ext cx="1709738" cy="170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promedco.cl/catalogo/images/sys/1117_868_extr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0" y="7524768"/>
            <a:ext cx="2051050" cy="15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1406569" y="4810124"/>
            <a:ext cx="2214578" cy="20774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 Anaérobie</a:t>
            </a:r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FR" sz="1200" i="1" u="sng" dirty="0" smtClean="0">
                <a:solidFill>
                  <a:srgbClr val="FF0000"/>
                </a:solidFill>
              </a:rPr>
              <a:t>Transport immédiat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T° ambiante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liquides (ou pus) de ponction</a:t>
            </a:r>
          </a:p>
          <a:p>
            <a:r>
              <a:rPr lang="fr-FR" sz="900" b="1" i="1" dirty="0" smtClean="0">
                <a:solidFill>
                  <a:srgbClr val="FF0000"/>
                </a:solidFill>
              </a:rPr>
              <a:t>à transmettre en urgence</a:t>
            </a:r>
            <a:endParaRPr lang="fr-FR" sz="900" i="1" dirty="0" smtClean="0"/>
          </a:p>
          <a:p>
            <a:endParaRPr lang="fr-FR" sz="900" i="1" dirty="0" smtClean="0"/>
          </a:p>
          <a:p>
            <a:r>
              <a:rPr lang="fr-FR" sz="900" i="1" dirty="0" smtClean="0"/>
              <a:t>Précautions: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Prélever l’échantillon à la seringue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Désinfecter le bouchon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Injecter le prélèvement sans ouvrir 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Transport rapide au laboratoire à l’abris de la lumière (même en astreinte=urgent)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8" y="4810124"/>
            <a:ext cx="2143140" cy="15234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Poudrier stérile </a:t>
            </a:r>
            <a:endParaRPr lang="fr-FR" b="1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</a:t>
            </a:r>
            <a:r>
              <a:rPr lang="fr-FR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2h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T° ambiante</a:t>
            </a:r>
          </a:p>
          <a:p>
            <a:r>
              <a:rPr lang="fr-FR" sz="900" i="1" dirty="0" smtClean="0">
                <a:solidFill>
                  <a:srgbClr val="FF0000"/>
                </a:solidFill>
              </a:rPr>
              <a:t>Petit modèle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crachats, expectoration; urines (biochimie ou cytologie seule, Ag pneumo. ou </a:t>
            </a:r>
            <a:r>
              <a:rPr lang="fr-FR" sz="900" i="1" dirty="0" err="1" smtClean="0"/>
              <a:t>Legionella</a:t>
            </a:r>
            <a:r>
              <a:rPr lang="fr-FR" sz="900" i="1" dirty="0" smtClean="0"/>
              <a:t>); </a:t>
            </a:r>
            <a:r>
              <a:rPr lang="fr-FR" sz="900" b="1" i="1" u="sng" dirty="0" smtClean="0">
                <a:solidFill>
                  <a:srgbClr val="FF0000"/>
                </a:solidFill>
              </a:rPr>
              <a:t>VRS*, </a:t>
            </a:r>
            <a:r>
              <a:rPr lang="fr-FR" sz="900" b="1" i="1" dirty="0" smtClean="0">
                <a:solidFill>
                  <a:srgbClr val="FF0000"/>
                </a:solidFill>
              </a:rPr>
              <a:t>biopsies (à transmettre en urgence)</a:t>
            </a:r>
          </a:p>
          <a:p>
            <a:endParaRPr lang="fr-FR" sz="900" i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4572008" y="7596207"/>
            <a:ext cx="2143140" cy="1800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Poudrier stérile </a:t>
            </a:r>
          </a:p>
          <a:p>
            <a:r>
              <a:rPr lang="fr-FR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 2h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T° ambiante</a:t>
            </a:r>
          </a:p>
          <a:p>
            <a:r>
              <a:rPr lang="fr-FR" sz="900" i="1" dirty="0" smtClean="0">
                <a:solidFill>
                  <a:srgbClr val="FF0000"/>
                </a:solidFill>
              </a:rPr>
              <a:t>Grand  modèle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 sang dans les selles, Rota-Adénovirus, parasitologie des selles (si selles </a:t>
            </a:r>
            <a:r>
              <a:rPr lang="fr-FR" sz="900" i="1" dirty="0" err="1" smtClean="0"/>
              <a:t>glairo</a:t>
            </a:r>
            <a:r>
              <a:rPr lang="fr-FR" sz="900" i="1" dirty="0" smtClean="0"/>
              <a:t>-sanglantes: apporter immédiatement), poches urines pédiatriques (acceptées en astreinte),  </a:t>
            </a:r>
            <a:r>
              <a:rPr lang="fr-FR" sz="900" b="1" i="1" dirty="0" smtClean="0">
                <a:solidFill>
                  <a:srgbClr val="FF0000"/>
                </a:solidFill>
              </a:rPr>
              <a:t> biopsies (à transmettre en urgence)</a:t>
            </a:r>
          </a:p>
          <a:p>
            <a:endParaRPr lang="fr-FR" sz="900" i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5881826" y="2738422"/>
            <a:ext cx="9286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rgbClr val="FF0000"/>
                </a:solidFill>
              </a:rPr>
              <a:t>Bien remplir </a:t>
            </a:r>
          </a:p>
          <a:p>
            <a:pPr algn="ctr"/>
            <a:endParaRPr lang="fr-FR" sz="1100" i="1" dirty="0">
              <a:solidFill>
                <a:srgbClr val="FF0000"/>
              </a:solidFill>
            </a:endParaRPr>
          </a:p>
          <a:p>
            <a:pPr algn="ctr"/>
            <a:endParaRPr lang="fr-FR" sz="1100" i="1" dirty="0">
              <a:solidFill>
                <a:srgbClr val="FF0000"/>
              </a:solidFill>
            </a:endParaRPr>
          </a:p>
          <a:p>
            <a:pPr algn="ctr"/>
            <a:r>
              <a:rPr lang="fr-FR" sz="1100" i="1" dirty="0" smtClean="0">
                <a:solidFill>
                  <a:srgbClr val="FF0000"/>
                </a:solidFill>
              </a:rPr>
              <a:t>= Primordial</a:t>
            </a:r>
            <a:endParaRPr lang="fr-FR" sz="1100" i="1" dirty="0">
              <a:solidFill>
                <a:srgbClr val="FF0000"/>
              </a:solidFill>
            </a:endParaRPr>
          </a:p>
        </p:txBody>
      </p:sp>
      <p:sp>
        <p:nvSpPr>
          <p:cNvPr id="21" name="Flèche droite rayée 20"/>
          <p:cNvSpPr/>
          <p:nvPr/>
        </p:nvSpPr>
        <p:spPr>
          <a:xfrm rot="10800000">
            <a:off x="5429264" y="2809860"/>
            <a:ext cx="1000132" cy="642942"/>
          </a:xfrm>
          <a:prstGeom prst="stripedRightArrow">
            <a:avLst>
              <a:gd name="adj1" fmla="val 25989"/>
              <a:gd name="adj2" fmla="val 59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9" descr="https://extranet.fisher.co.uk/webfiles/fr/vignette_fbs/036/FBS036036.jpg"/>
          <p:cNvPicPr>
            <a:picLocks noChangeAspect="1" noChangeArrowheads="1"/>
          </p:cNvPicPr>
          <p:nvPr/>
        </p:nvPicPr>
        <p:blipFill>
          <a:blip r:embed="rId7"/>
          <a:srcRect l="32779" r="37713"/>
          <a:stretch>
            <a:fillRect/>
          </a:stretch>
        </p:blipFill>
        <p:spPr bwMode="auto">
          <a:xfrm>
            <a:off x="142852" y="7596206"/>
            <a:ext cx="428628" cy="145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ZoneTexte 21"/>
          <p:cNvSpPr txBox="1"/>
          <p:nvPr/>
        </p:nvSpPr>
        <p:spPr>
          <a:xfrm>
            <a:off x="607290" y="7596206"/>
            <a:ext cx="2928958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 à hémolyse stérile  </a:t>
            </a:r>
            <a:endParaRPr lang="fr-FR" b="1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900" b="1" i="1" u="sng" dirty="0" smtClean="0">
                <a:solidFill>
                  <a:srgbClr val="FF0000"/>
                </a:solidFill>
              </a:rPr>
              <a:t>IMMEDIAT</a:t>
            </a:r>
            <a:r>
              <a:rPr lang="fr-FR" sz="900" b="1" i="1" dirty="0" smtClean="0">
                <a:solidFill>
                  <a:srgbClr val="FF0000"/>
                </a:solidFill>
              </a:rPr>
              <a:t> (&lt; 30 minutes)  </a:t>
            </a:r>
            <a:r>
              <a:rPr lang="fr-FR" sz="900" b="1" i="1" u="sng" dirty="0" smtClean="0">
                <a:solidFill>
                  <a:srgbClr val="FF0000"/>
                </a:solidFill>
              </a:rPr>
              <a:t>T° ambiante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 LCR</a:t>
            </a:r>
          </a:p>
          <a:p>
            <a:endParaRPr lang="fr-FR" sz="1100" i="1" dirty="0"/>
          </a:p>
          <a:p>
            <a:r>
              <a:rPr lang="fr-FR" sz="900" i="1" dirty="0" smtClean="0"/>
              <a:t>Respecter le processus de désinfection du patient et pour le soignant: lavage soigneux, friction, gants stériles.</a:t>
            </a:r>
          </a:p>
          <a:p>
            <a:r>
              <a:rPr lang="fr-FR" sz="900" b="1" i="1" dirty="0" smtClean="0">
                <a:solidFill>
                  <a:srgbClr val="FF0000"/>
                </a:solidFill>
              </a:rPr>
              <a:t>Prévoir de 3 tubes de 1 </a:t>
            </a:r>
            <a:r>
              <a:rPr lang="fr-FR" sz="900" b="1" i="1" dirty="0" err="1" smtClean="0">
                <a:solidFill>
                  <a:srgbClr val="FF0000"/>
                </a:solidFill>
              </a:rPr>
              <a:t>mL</a:t>
            </a:r>
            <a:r>
              <a:rPr lang="fr-FR" sz="900" b="1" i="1" dirty="0" smtClean="0">
                <a:solidFill>
                  <a:srgbClr val="FF0000"/>
                </a:solidFill>
              </a:rPr>
              <a:t> environ </a:t>
            </a:r>
            <a:r>
              <a:rPr lang="fr-FR" sz="900" i="1" dirty="0" smtClean="0"/>
              <a:t>(min. 1 tube 1mL).</a:t>
            </a:r>
            <a:endParaRPr lang="fr-FR" sz="900" i="1" dirty="0"/>
          </a:p>
          <a:p>
            <a:endParaRPr lang="fr-FR" sz="900" i="1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572008" y="6381760"/>
            <a:ext cx="2143140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b="1" i="1" u="sng" dirty="0" smtClean="0">
                <a:solidFill>
                  <a:srgbClr val="FF0000"/>
                </a:solidFill>
              </a:rPr>
              <a:t>VRS*</a:t>
            </a:r>
            <a:r>
              <a:rPr lang="fr-FR" sz="900" b="1" i="1" dirty="0" smtClean="0">
                <a:solidFill>
                  <a:srgbClr val="FF0000"/>
                </a:solidFill>
              </a:rPr>
              <a:t> </a:t>
            </a:r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2h T° ambiante, 2-8°C:  &lt; 24h</a:t>
            </a:r>
          </a:p>
          <a:p>
            <a:r>
              <a:rPr lang="fr-FR" sz="900" b="1" i="1" u="sng" dirty="0" smtClean="0">
                <a:solidFill>
                  <a:srgbClr val="FF0000"/>
                </a:solidFill>
              </a:rPr>
              <a:t>= Lavage de nez</a:t>
            </a:r>
          </a:p>
          <a:p>
            <a:r>
              <a:rPr lang="fr-FR" sz="800" i="1" dirty="0" smtClean="0">
                <a:solidFill>
                  <a:schemeClr val="tx1"/>
                </a:solidFill>
              </a:rPr>
              <a:t>Instiller du sérum physiologique dans une narine bien sécrétrice puis aspirer à l’aide d’une sonde-</a:t>
            </a:r>
            <a:r>
              <a:rPr lang="fr-FR" sz="800" i="1" dirty="0" err="1" smtClean="0">
                <a:solidFill>
                  <a:schemeClr val="tx1"/>
                </a:solidFill>
              </a:rPr>
              <a:t>nasogastrique</a:t>
            </a:r>
            <a:r>
              <a:rPr lang="fr-FR" sz="800" i="1" dirty="0" smtClean="0">
                <a:solidFill>
                  <a:schemeClr val="tx1"/>
                </a:solidFill>
              </a:rPr>
              <a:t>. Recueillir  les sécrétions (rhino-pharynx) (dans le poudrier stérile.</a:t>
            </a:r>
          </a:p>
        </p:txBody>
      </p:sp>
      <p:pic>
        <p:nvPicPr>
          <p:cNvPr id="19" name="Picture 19" descr="https://extranet.fisher.co.uk/webfiles/fr/vignette_fbs/036/FBS036036.jpg"/>
          <p:cNvPicPr>
            <a:picLocks noChangeAspect="1" noChangeArrowheads="1"/>
          </p:cNvPicPr>
          <p:nvPr/>
        </p:nvPicPr>
        <p:blipFill>
          <a:blip r:embed="rId7"/>
          <a:srcRect l="37697" r="37713"/>
          <a:stretch>
            <a:fillRect/>
          </a:stretch>
        </p:blipFill>
        <p:spPr bwMode="auto">
          <a:xfrm>
            <a:off x="214290" y="7667644"/>
            <a:ext cx="357190" cy="145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anaerobesystems.com/_/rsrc/1295559325331/Home/pras-transport-media/anaerobic-transport-medium/as-911%20anaerobic%20transport%20media.jpg?height=320&amp;width=30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90" y="5238752"/>
            <a:ext cx="1080703" cy="11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omnis.com/components/com_virtuemart/shop_image/product/Milieu_de_transp_4a56f2e0e63ee.jpg"/>
          <p:cNvPicPr>
            <a:picLocks noChangeAspect="1" noChangeArrowheads="1"/>
          </p:cNvPicPr>
          <p:nvPr/>
        </p:nvPicPr>
        <p:blipFill>
          <a:blip r:embed="rId2"/>
          <a:srcRect l="27876" r="28318"/>
          <a:stretch>
            <a:fillRect/>
          </a:stretch>
        </p:blipFill>
        <p:spPr bwMode="auto">
          <a:xfrm>
            <a:off x="2000240" y="523844"/>
            <a:ext cx="785818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biomnis.com/components/com_virtuemart/shop_image/product/Kit_Chlamydia_tr_4b5d6427a6d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81298"/>
            <a:ext cx="1793875" cy="187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biomnis.com/components/com_virtuemart/shop_image/product/Recherche_des_HP_4a4ca88304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60"/>
            <a:ext cx="1793875" cy="187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2928934" y="452406"/>
            <a:ext cx="371477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de transport pour Mycoplasmes uro-génitaux</a:t>
            </a:r>
            <a:endParaRPr lang="fr-FR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200" i="1" u="sng" dirty="0" smtClean="0">
                <a:solidFill>
                  <a:srgbClr val="FF0000"/>
                </a:solidFill>
              </a:rPr>
              <a:t>Transport immédiat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T°: 2-8°C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recherche et quantification M. </a:t>
            </a:r>
            <a:r>
              <a:rPr lang="fr-FR" sz="900" i="1" dirty="0" err="1" smtClean="0"/>
              <a:t>hominis</a:t>
            </a:r>
            <a:r>
              <a:rPr lang="fr-FR" sz="900" i="1" dirty="0" smtClean="0"/>
              <a:t> et  U. </a:t>
            </a:r>
            <a:r>
              <a:rPr lang="fr-FR" sz="900" i="1" dirty="0" err="1" smtClean="0"/>
              <a:t>urealyticum</a:t>
            </a:r>
            <a:endParaRPr lang="fr-FR" sz="900" i="1" dirty="0" smtClean="0"/>
          </a:p>
          <a:p>
            <a:endParaRPr lang="fr-FR" sz="900" i="1" dirty="0" smtClean="0"/>
          </a:p>
          <a:p>
            <a:r>
              <a:rPr lang="fr-FR" sz="900" i="1" dirty="0" smtClean="0"/>
              <a:t>Précautions: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Prélever en </a:t>
            </a:r>
            <a:r>
              <a:rPr lang="fr-FR" sz="900" i="1" dirty="0" err="1" smtClean="0"/>
              <a:t>endocol</a:t>
            </a:r>
            <a:r>
              <a:rPr lang="fr-FR" sz="900" i="1" dirty="0" smtClean="0"/>
              <a:t> en grattant la surface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Décharger l'écouvillon </a:t>
            </a:r>
            <a:r>
              <a:rPr lang="fr-FR" sz="900" i="1" dirty="0" err="1" smtClean="0"/>
              <a:t>Bactopick</a:t>
            </a:r>
            <a:r>
              <a:rPr lang="fr-FR" sz="900" i="1" dirty="0" smtClean="0"/>
              <a:t> ®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Casser à la base de l’écouvillon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Amener au laboratoire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85926" y="2738422"/>
            <a:ext cx="492922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</a:t>
            </a:r>
            <a:r>
              <a:rPr lang="fr-F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Chamydia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Gonocoque par PCR</a:t>
            </a:r>
          </a:p>
          <a:p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 écouvillon APTIMA®</a:t>
            </a:r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 contexte MST (C. </a:t>
            </a:r>
            <a:r>
              <a:rPr lang="fr-FR" sz="900" i="1" dirty="0" err="1" smtClean="0"/>
              <a:t>trachomatis</a:t>
            </a:r>
            <a:r>
              <a:rPr lang="fr-FR" sz="900" i="1" dirty="0" smtClean="0"/>
              <a:t> ou N. </a:t>
            </a:r>
            <a:r>
              <a:rPr lang="fr-FR" sz="900" i="1" dirty="0" err="1" smtClean="0"/>
              <a:t>gonorrhoeae</a:t>
            </a:r>
            <a:r>
              <a:rPr lang="fr-FR" sz="900" i="1" dirty="0" smtClean="0"/>
              <a:t>)</a:t>
            </a:r>
          </a:p>
          <a:p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24h T° ambiante</a:t>
            </a:r>
          </a:p>
          <a:p>
            <a:endParaRPr lang="fr-FR" sz="900" i="1" dirty="0" smtClean="0"/>
          </a:p>
          <a:p>
            <a:r>
              <a:rPr lang="fr-FR" sz="900" i="1" dirty="0" smtClean="0"/>
              <a:t>Précautions: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Retirez les mucosités avec l’écouvillon de nettoyage (à tige blanche)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Jetez cet écouvillon.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Introduisez l’écouvillon de collecte à tige bleue dans l’</a:t>
            </a:r>
            <a:r>
              <a:rPr lang="fr-FR" sz="900" i="1" dirty="0" err="1" smtClean="0"/>
              <a:t>endocol</a:t>
            </a:r>
            <a:endParaRPr lang="fr-FR" sz="900" i="1" dirty="0" smtClean="0"/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Tournez doucement pendant 10 à 30 secondes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Retirez en évitant tout contact avec la muqueuse vaginale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Introduire dans le tube de transport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Cassez avec précaution la tige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900" i="1" dirty="0" smtClean="0"/>
              <a:t>Refermez hermétiquement le tube de transport</a:t>
            </a:r>
          </a:p>
          <a:p>
            <a:pPr marL="228600" indent="-228600">
              <a:buFont typeface="+mj-lt"/>
              <a:buAutoNum type="arabicPeriod"/>
            </a:pPr>
            <a:endParaRPr lang="fr-FR" sz="900" i="1" dirty="0" smtClean="0"/>
          </a:p>
          <a:p>
            <a:pPr marL="228600" indent="-228600"/>
            <a:endParaRPr lang="fr-FR" sz="900" i="1" dirty="0" smtClean="0"/>
          </a:p>
          <a:p>
            <a:pPr marL="228600" indent="-228600"/>
            <a:endParaRPr lang="fr-FR" sz="900" i="1" dirty="0" smtClean="0"/>
          </a:p>
          <a:p>
            <a:pPr marL="228600" indent="-228600"/>
            <a:endParaRPr lang="fr-FR" sz="900" i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857364" y="5738818"/>
            <a:ext cx="4857784" cy="3924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HPV Oncogènes </a:t>
            </a:r>
          </a:p>
          <a:p>
            <a:r>
              <a:rPr lang="fr-FR" sz="900" dirty="0" smtClean="0"/>
              <a:t>APTIMA®Cervical </a:t>
            </a:r>
            <a:r>
              <a:rPr lang="fr-FR" sz="900" dirty="0" err="1" smtClean="0"/>
              <a:t>Specimen</a:t>
            </a:r>
            <a:r>
              <a:rPr lang="fr-FR" sz="900" dirty="0" smtClean="0"/>
              <a:t> Collection Kit</a:t>
            </a:r>
          </a:p>
          <a:p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24h T° ambiante</a:t>
            </a: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900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labomoderne.com/documents/imggamme/bacteriologie_img00123.jpg"/>
          <p:cNvPicPr>
            <a:picLocks noChangeAspect="1" noChangeArrowheads="1"/>
          </p:cNvPicPr>
          <p:nvPr/>
        </p:nvPicPr>
        <p:blipFill>
          <a:blip r:embed="rId5"/>
          <a:srcRect r="-5553"/>
          <a:stretch>
            <a:fillRect/>
          </a:stretch>
        </p:blipFill>
        <p:spPr bwMode="auto">
          <a:xfrm rot="2382957">
            <a:off x="380889" y="993806"/>
            <a:ext cx="2051008" cy="36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5464" y="7881958"/>
            <a:ext cx="4676808" cy="18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3564" y="6553211"/>
            <a:ext cx="4638708" cy="13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1639" y="3052749"/>
            <a:ext cx="1256083" cy="250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biomnis.com/components/com_virtuemart/shop_image/product/Chlamydia_Tracho_4a4ca7019d6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380968"/>
            <a:ext cx="1793875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biomnis.com/components/com_virtuemart/shop_image/product/Quantif_ron_4a4ca8ff0ee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5095876"/>
            <a:ext cx="1793875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ccolade ouvrante 10"/>
          <p:cNvSpPr/>
          <p:nvPr/>
        </p:nvSpPr>
        <p:spPr>
          <a:xfrm rot="10800000">
            <a:off x="4929198" y="5524504"/>
            <a:ext cx="285752" cy="192882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86412" y="6155570"/>
            <a:ext cx="13572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À apporter </a:t>
            </a:r>
            <a:r>
              <a:rPr lang="fr-FR" sz="1200" i="1" u="sng" dirty="0">
                <a:solidFill>
                  <a:srgbClr val="FF0000"/>
                </a:solidFill>
              </a:rPr>
              <a:t>directement</a:t>
            </a:r>
          </a:p>
          <a:p>
            <a:pPr algn="ctr"/>
            <a:r>
              <a:rPr lang="fr-FR" sz="1200" i="1" dirty="0">
                <a:solidFill>
                  <a:srgbClr val="FF0000"/>
                </a:solidFill>
              </a:rPr>
              <a:t>au </a:t>
            </a:r>
            <a:r>
              <a:rPr lang="fr-FR" sz="1200" i="1" dirty="0" smtClean="0">
                <a:solidFill>
                  <a:srgbClr val="FF0000"/>
                </a:solidFill>
              </a:rPr>
              <a:t>laboratoire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4554" y="1501526"/>
            <a:ext cx="4429156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dk1"/>
                </a:solidFill>
              </a:rPr>
              <a:t>Protocole</a:t>
            </a:r>
          </a:p>
          <a:p>
            <a:r>
              <a:rPr lang="fr-FR" sz="1100" i="1" dirty="0" err="1">
                <a:solidFill>
                  <a:srgbClr val="FF0000"/>
                </a:solidFill>
              </a:rPr>
              <a:t>Endocol</a:t>
            </a:r>
            <a:r>
              <a:rPr lang="fr-FR" sz="1100" i="1" dirty="0">
                <a:solidFill>
                  <a:srgbClr val="FF0000"/>
                </a:solidFill>
              </a:rPr>
              <a:t> : </a:t>
            </a:r>
            <a:r>
              <a:rPr lang="fr-FR" sz="1100" i="1" dirty="0">
                <a:solidFill>
                  <a:schemeClr val="dk1"/>
                </a:solidFill>
              </a:rPr>
              <a:t>Eliminer l’excès de glaire cervicale puis introduire un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écouvillon type </a:t>
            </a:r>
            <a:r>
              <a:rPr lang="fr-FR" sz="1100" i="1" dirty="0" err="1">
                <a:solidFill>
                  <a:schemeClr val="dk1"/>
                </a:solidFill>
              </a:rPr>
              <a:t>Bactopick</a:t>
            </a:r>
            <a:r>
              <a:rPr lang="fr-FR" sz="1100" i="1" dirty="0">
                <a:solidFill>
                  <a:schemeClr val="dk1"/>
                </a:solidFill>
              </a:rPr>
              <a:t>® ou une </a:t>
            </a:r>
            <a:r>
              <a:rPr lang="fr-FR" sz="1100" i="1" dirty="0" err="1">
                <a:solidFill>
                  <a:schemeClr val="dk1"/>
                </a:solidFill>
              </a:rPr>
              <a:t>cytobrosse</a:t>
            </a:r>
            <a:r>
              <a:rPr lang="fr-FR" sz="1100" i="1" dirty="0">
                <a:solidFill>
                  <a:schemeClr val="dk1"/>
                </a:solidFill>
              </a:rPr>
              <a:t> et l’enfoncer de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1 à 2 cm dans le col, le tourner pendant quelques secondes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pour récolter le maximum de cellules puis retirer sans toucher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les parois vaginales.</a:t>
            </a:r>
          </a:p>
          <a:p>
            <a:r>
              <a:rPr lang="fr-FR" sz="1100" i="1" dirty="0">
                <a:solidFill>
                  <a:srgbClr val="FF0000"/>
                </a:solidFill>
              </a:rPr>
              <a:t>Urètre </a:t>
            </a:r>
            <a:r>
              <a:rPr lang="fr-FR" sz="1100" i="1" dirty="0">
                <a:solidFill>
                  <a:schemeClr val="dk1"/>
                </a:solidFill>
              </a:rPr>
              <a:t>: Introduire un écouvillon fin et l’enfoncer de 1 à 2 cm,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le tourner quelques secondes puis le retirer.</a:t>
            </a:r>
          </a:p>
          <a:p>
            <a:r>
              <a:rPr lang="fr-FR" sz="1100" i="1" dirty="0" err="1">
                <a:solidFill>
                  <a:srgbClr val="FF0000"/>
                </a:solidFill>
              </a:rPr>
              <a:t>Oeil</a:t>
            </a:r>
            <a:r>
              <a:rPr lang="fr-FR" sz="1100" i="1" dirty="0">
                <a:solidFill>
                  <a:schemeClr val="dk1"/>
                </a:solidFill>
              </a:rPr>
              <a:t> : Retourner la paupière et frotter le cul de sac conjonctival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à l’aide d’un écouvillon fin.</a:t>
            </a:r>
          </a:p>
          <a:p>
            <a:r>
              <a:rPr lang="fr-FR" sz="1100" i="1" dirty="0" err="1">
                <a:solidFill>
                  <a:srgbClr val="FF0000"/>
                </a:solidFill>
              </a:rPr>
              <a:t>Nasopharynx</a:t>
            </a:r>
            <a:r>
              <a:rPr lang="fr-FR" sz="1100" i="1" dirty="0">
                <a:solidFill>
                  <a:schemeClr val="dk1"/>
                </a:solidFill>
              </a:rPr>
              <a:t> : introduire un écouvillon fin et souple dans la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narine et enfoncer doucement jusqu’au </a:t>
            </a:r>
            <a:r>
              <a:rPr lang="fr-FR" sz="1100" i="1" dirty="0" err="1">
                <a:solidFill>
                  <a:schemeClr val="dk1"/>
                </a:solidFill>
              </a:rPr>
              <a:t>cavum</a:t>
            </a:r>
            <a:r>
              <a:rPr lang="fr-FR" sz="1100" i="1" dirty="0">
                <a:solidFill>
                  <a:schemeClr val="dk1"/>
                </a:solidFill>
              </a:rPr>
              <a:t>. Retirer l’écouvillon.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Procéder de même pour les deux narines.</a:t>
            </a:r>
          </a:p>
          <a:p>
            <a:r>
              <a:rPr lang="fr-FR" sz="1100" i="1" dirty="0">
                <a:solidFill>
                  <a:srgbClr val="FF0000"/>
                </a:solidFill>
              </a:rPr>
              <a:t>Lésions cutanées </a:t>
            </a:r>
            <a:r>
              <a:rPr lang="fr-FR" sz="1100" i="1" dirty="0">
                <a:solidFill>
                  <a:schemeClr val="dk1"/>
                </a:solidFill>
              </a:rPr>
              <a:t>: A l’aide d’un écouvillon, effondrer la lésion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et en frotter le plancher de façon à récolter le maximum de</a:t>
            </a:r>
          </a:p>
          <a:p>
            <a:r>
              <a:rPr lang="fr-FR" sz="1100" i="1" dirty="0">
                <a:solidFill>
                  <a:schemeClr val="dk1"/>
                </a:solidFill>
              </a:rPr>
              <a:t>cellules, tout en évitant de faire saigner.</a:t>
            </a:r>
          </a:p>
          <a:p>
            <a:r>
              <a:rPr lang="fr-FR" sz="1100" i="1" dirty="0">
                <a:solidFill>
                  <a:srgbClr val="FF0000"/>
                </a:solidFill>
              </a:rPr>
              <a:t>Mettre l’écouvillon chargé dans le tube de milieu de transport.</a:t>
            </a:r>
          </a:p>
          <a:p>
            <a:r>
              <a:rPr lang="fr-FR" sz="1100" i="1" dirty="0">
                <a:solidFill>
                  <a:srgbClr val="FF0000"/>
                </a:solidFill>
              </a:rPr>
              <a:t>Couper la tige et laisser l’écouvillon dans le liquide. Reboucher</a:t>
            </a:r>
          </a:p>
          <a:p>
            <a:r>
              <a:rPr lang="fr-FR" sz="1100" i="1" dirty="0">
                <a:solidFill>
                  <a:srgbClr val="FF0000"/>
                </a:solidFill>
              </a:rPr>
              <a:t>soigneusement. Placer rapidement au réfrigérateur. </a:t>
            </a:r>
            <a:endParaRPr lang="fr-FR" sz="1100" i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4554" y="380969"/>
            <a:ext cx="44291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dk1"/>
                </a:solidFill>
              </a:rPr>
              <a:t>Recherche de 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</a:t>
            </a:r>
            <a:r>
              <a:rPr lang="fr-FR" sz="1200" b="1" i="1" dirty="0">
                <a:solidFill>
                  <a:srgbClr val="FF0000"/>
                </a:solidFill>
              </a:rPr>
              <a:t>(herpès, CMV, entérovirus</a:t>
            </a:r>
            <a:r>
              <a:rPr lang="fr-FR" sz="1200" b="1" i="1" dirty="0" smtClean="0">
                <a:solidFill>
                  <a:srgbClr val="FF0000"/>
                </a:solidFill>
              </a:rPr>
              <a:t>...)</a:t>
            </a:r>
          </a:p>
          <a:p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>
                <a:solidFill>
                  <a:srgbClr val="FF0000"/>
                </a:solidFill>
              </a:rPr>
              <a:t>par PCR et </a:t>
            </a:r>
            <a:r>
              <a:rPr lang="fr-FR" sz="1200" b="1" i="1" dirty="0" smtClean="0">
                <a:solidFill>
                  <a:srgbClr val="FF0000"/>
                </a:solidFill>
              </a:rPr>
              <a:t>culture</a:t>
            </a:r>
          </a:p>
          <a:p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conserver entre:  +2 °C et +8 &lt; 24h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Ne pas prélever avant un W.E. (Vendredi après 11h00) ou jour férié.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4372" y="5095876"/>
            <a:ext cx="40719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QUANTIFERON-TB GOLD® </a:t>
            </a:r>
            <a:r>
              <a:rPr lang="fr-FR" sz="1200" i="1" dirty="0" smtClean="0"/>
              <a:t>(</a:t>
            </a:r>
            <a:r>
              <a:rPr lang="fr-FR" sz="1200" i="1" dirty="0"/>
              <a:t>METHODE EN TUBE)</a:t>
            </a:r>
          </a:p>
        </p:txBody>
      </p:sp>
      <p:pic>
        <p:nvPicPr>
          <p:cNvPr id="14351" name="Picture 15" descr="http://puritanmedproducts.com/uploads/images/products/large-images/1506-PFC.jpg"/>
          <p:cNvPicPr>
            <a:picLocks noChangeAspect="1" noChangeArrowheads="1"/>
          </p:cNvPicPr>
          <p:nvPr/>
        </p:nvPicPr>
        <p:blipFill>
          <a:blip r:embed="rId5"/>
          <a:srcRect t="13056" b="11618"/>
          <a:stretch>
            <a:fillRect/>
          </a:stretch>
        </p:blipFill>
        <p:spPr bwMode="auto">
          <a:xfrm>
            <a:off x="3786190" y="7381892"/>
            <a:ext cx="3071810" cy="3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3862367" y="7712006"/>
            <a:ext cx="2928958" cy="21082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Ecouvillon nasaux stériles </a:t>
            </a:r>
            <a:endParaRPr lang="fr-FR" b="1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</a:t>
            </a:r>
            <a:r>
              <a:rPr lang="fr-FR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2h </a:t>
            </a:r>
            <a:r>
              <a:rPr lang="fr-FR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T° ambiante</a:t>
            </a:r>
          </a:p>
          <a:p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Couper la tige et déposer dans un tube à hémolyse stérile, identifié.</a:t>
            </a:r>
          </a:p>
          <a:p>
            <a:endParaRPr lang="fr-FR" sz="900" i="1" dirty="0" smtClean="0">
              <a:solidFill>
                <a:srgbClr val="FF0000"/>
              </a:solidFill>
            </a:endParaRPr>
          </a:p>
          <a:p>
            <a:r>
              <a:rPr lang="fr-FR" sz="900" i="1" dirty="0" smtClean="0"/>
              <a:t>Objectif:  Influenza A+B</a:t>
            </a:r>
          </a:p>
          <a:p>
            <a:endParaRPr lang="fr-FR" sz="1100" i="1" dirty="0"/>
          </a:p>
          <a:p>
            <a:r>
              <a:rPr lang="fr-FR" sz="900" i="1" dirty="0"/>
              <a:t>Insérer avec précaution dans la narine  qui sécrète </a:t>
            </a:r>
            <a:r>
              <a:rPr lang="fr-FR" sz="900" i="1" dirty="0" smtClean="0"/>
              <a:t>le plus, </a:t>
            </a:r>
            <a:r>
              <a:rPr lang="fr-FR" sz="900" i="1" dirty="0"/>
              <a:t>maintenez l’écouvillon à </a:t>
            </a:r>
            <a:r>
              <a:rPr lang="fr-FR" sz="900" i="1" dirty="0" smtClean="0"/>
              <a:t>proximité </a:t>
            </a:r>
            <a:r>
              <a:rPr lang="fr-FR" sz="900" i="1" dirty="0"/>
              <a:t>du </a:t>
            </a:r>
            <a:r>
              <a:rPr lang="fr-FR" sz="900" i="1" dirty="0" smtClean="0"/>
              <a:t>plancher </a:t>
            </a:r>
            <a:r>
              <a:rPr lang="fr-FR" sz="900" i="1" dirty="0"/>
              <a:t>des fosses nasales tout en poussant doucement  l’écouvillon vers le Rhinopharynx postérieur. Tourner l’écouvillon plusieurs fois.</a:t>
            </a:r>
          </a:p>
          <a:p>
            <a:endParaRPr lang="fr-FR" sz="900" i="1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14290" y="7765199"/>
            <a:ext cx="3357586" cy="1831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Echantillons justifiant le refus pour analyse microbiologique:</a:t>
            </a:r>
          </a:p>
          <a:p>
            <a:endParaRPr lang="fr-FR" sz="1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000" i="1" dirty="0" smtClean="0"/>
              <a:t> Échantillons </a:t>
            </a:r>
            <a:r>
              <a:rPr lang="fr-FR" sz="1000" i="1" dirty="0"/>
              <a:t>non étiquetés ou mal  </a:t>
            </a:r>
            <a:r>
              <a:rPr lang="fr-FR" sz="1000" i="1" dirty="0" smtClean="0"/>
              <a:t>étiquetés </a:t>
            </a:r>
            <a:r>
              <a:rPr lang="fr-FR" sz="1000" i="1" dirty="0"/>
              <a:t>(sous réserve)</a:t>
            </a:r>
          </a:p>
          <a:p>
            <a:pPr>
              <a:buFontTx/>
              <a:buChar char="-"/>
            </a:pPr>
            <a:r>
              <a:rPr lang="fr-FR" sz="1000" i="1" dirty="0"/>
              <a:t> Récipients </a:t>
            </a:r>
            <a:r>
              <a:rPr lang="fr-FR" sz="1000" i="1" dirty="0" smtClean="0"/>
              <a:t>endommagés </a:t>
            </a:r>
            <a:r>
              <a:rPr lang="fr-FR" sz="1000" i="1" dirty="0"/>
              <a:t>ou non étanches</a:t>
            </a:r>
          </a:p>
          <a:p>
            <a:pPr>
              <a:buFontTx/>
              <a:buChar char="-"/>
            </a:pPr>
            <a:r>
              <a:rPr lang="fr-FR" sz="1000" i="1" dirty="0"/>
              <a:t> visiblement contaminés</a:t>
            </a:r>
          </a:p>
          <a:p>
            <a:pPr>
              <a:buFontTx/>
              <a:buChar char="-"/>
            </a:pPr>
            <a:r>
              <a:rPr lang="fr-FR" sz="1000" i="1" dirty="0"/>
              <a:t> mal conservés </a:t>
            </a:r>
            <a:r>
              <a:rPr lang="fr-FR" sz="1000" i="1" dirty="0" smtClean="0"/>
              <a:t>(recommandations)</a:t>
            </a:r>
            <a:endParaRPr lang="fr-FR" sz="1000" i="1" dirty="0"/>
          </a:p>
          <a:p>
            <a:pPr>
              <a:buFontTx/>
              <a:buChar char="-"/>
            </a:pPr>
            <a:r>
              <a:rPr lang="fr-FR" sz="1000" i="1" dirty="0"/>
              <a:t> inappropriés pour les analyses prescrites</a:t>
            </a:r>
          </a:p>
          <a:p>
            <a:pPr>
              <a:buFontTx/>
              <a:buChar char="-"/>
            </a:pPr>
            <a:r>
              <a:rPr lang="fr-FR" sz="1000" i="1" dirty="0"/>
              <a:t> identique à un autre échantillon reçu le même jour </a:t>
            </a:r>
            <a:endParaRPr lang="fr-FR" sz="1000" i="1" dirty="0" smtClean="0"/>
          </a:p>
          <a:p>
            <a:r>
              <a:rPr lang="fr-FR" sz="1000" i="1" dirty="0" smtClean="0"/>
              <a:t>  (</a:t>
            </a:r>
            <a:r>
              <a:rPr lang="fr-FR" sz="1000" i="1" dirty="0"/>
              <a:t>à justifier</a:t>
            </a:r>
            <a:r>
              <a:rPr lang="fr-FR" sz="900" i="1" dirty="0" smtClean="0"/>
              <a:t>)</a:t>
            </a:r>
          </a:p>
          <a:p>
            <a:endParaRPr lang="fr-FR" sz="900" i="1" dirty="0" smtClean="0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/>
          <a:srcRect l="6531" t="15711" r="5297" b="11629"/>
          <a:stretch>
            <a:fillRect/>
          </a:stretch>
        </p:blipFill>
        <p:spPr bwMode="auto">
          <a:xfrm>
            <a:off x="2214554" y="5524504"/>
            <a:ext cx="2786082" cy="18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41297</TotalTime>
  <Words>1031</Words>
  <Application>Microsoft Office PowerPoint</Application>
  <PresentationFormat>Format A4 (210 x 297 mm)</PresentationFormat>
  <Paragraphs>178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3779</cp:revision>
  <dcterms:created xsi:type="dcterms:W3CDTF">2010-12-07T07:24:00Z</dcterms:created>
  <dcterms:modified xsi:type="dcterms:W3CDTF">2011-05-31T09:31:04Z</dcterms:modified>
</cp:coreProperties>
</file>